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256" r:id="rId2"/>
    <p:sldId id="321" r:id="rId3"/>
    <p:sldId id="272" r:id="rId4"/>
    <p:sldId id="257" r:id="rId5"/>
    <p:sldId id="279" r:id="rId6"/>
    <p:sldId id="280" r:id="rId7"/>
    <p:sldId id="282" r:id="rId8"/>
    <p:sldId id="283" r:id="rId9"/>
    <p:sldId id="284" r:id="rId10"/>
    <p:sldId id="276" r:id="rId11"/>
    <p:sldId id="291" r:id="rId12"/>
    <p:sldId id="324" r:id="rId13"/>
    <p:sldId id="292" r:id="rId14"/>
    <p:sldId id="281" r:id="rId15"/>
    <p:sldId id="277" r:id="rId16"/>
    <p:sldId id="278" r:id="rId17"/>
    <p:sldId id="285" r:id="rId18"/>
    <p:sldId id="286" r:id="rId19"/>
    <p:sldId id="295" r:id="rId20"/>
    <p:sldId id="275" r:id="rId21"/>
    <p:sldId id="287" r:id="rId22"/>
    <p:sldId id="288" r:id="rId23"/>
    <p:sldId id="290" r:id="rId24"/>
    <p:sldId id="294" r:id="rId25"/>
    <p:sldId id="323" r:id="rId26"/>
    <p:sldId id="296" r:id="rId27"/>
    <p:sldId id="299" r:id="rId28"/>
    <p:sldId id="274" r:id="rId29"/>
    <p:sldId id="326" r:id="rId30"/>
    <p:sldId id="301" r:id="rId31"/>
    <p:sldId id="304" r:id="rId32"/>
    <p:sldId id="302" r:id="rId33"/>
    <p:sldId id="263" r:id="rId34"/>
    <p:sldId id="322" r:id="rId35"/>
    <p:sldId id="307" r:id="rId36"/>
    <p:sldId id="265" r:id="rId37"/>
    <p:sldId id="310" r:id="rId38"/>
    <p:sldId id="308" r:id="rId39"/>
    <p:sldId id="311" r:id="rId40"/>
    <p:sldId id="314" r:id="rId41"/>
    <p:sldId id="312" r:id="rId42"/>
    <p:sldId id="309" r:id="rId43"/>
    <p:sldId id="313" r:id="rId44"/>
    <p:sldId id="318" r:id="rId45"/>
    <p:sldId id="319" r:id="rId46"/>
    <p:sldId id="320" r:id="rId47"/>
    <p:sldId id="260" r:id="rId48"/>
    <p:sldId id="327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6867F23-E492-45D9-B0A7-6578B0CA285B}">
          <p14:sldIdLst>
            <p14:sldId id="256"/>
            <p14:sldId id="321"/>
            <p14:sldId id="272"/>
            <p14:sldId id="257"/>
            <p14:sldId id="279"/>
            <p14:sldId id="280"/>
            <p14:sldId id="282"/>
            <p14:sldId id="283"/>
            <p14:sldId id="284"/>
            <p14:sldId id="276"/>
            <p14:sldId id="291"/>
            <p14:sldId id="324"/>
            <p14:sldId id="292"/>
            <p14:sldId id="281"/>
            <p14:sldId id="277"/>
            <p14:sldId id="278"/>
            <p14:sldId id="285"/>
            <p14:sldId id="286"/>
            <p14:sldId id="295"/>
            <p14:sldId id="275"/>
            <p14:sldId id="287"/>
            <p14:sldId id="288"/>
            <p14:sldId id="290"/>
            <p14:sldId id="294"/>
            <p14:sldId id="323"/>
            <p14:sldId id="296"/>
            <p14:sldId id="299"/>
            <p14:sldId id="274"/>
            <p14:sldId id="326"/>
            <p14:sldId id="301"/>
            <p14:sldId id="304"/>
          </p14:sldIdLst>
        </p14:section>
        <p14:section name="Untitled Section" id="{B621D3E6-F26C-4795-B074-45C83DA6F936}">
          <p14:sldIdLst>
            <p14:sldId id="302"/>
            <p14:sldId id="263"/>
            <p14:sldId id="322"/>
            <p14:sldId id="307"/>
            <p14:sldId id="265"/>
            <p14:sldId id="310"/>
            <p14:sldId id="308"/>
            <p14:sldId id="311"/>
            <p14:sldId id="314"/>
            <p14:sldId id="312"/>
            <p14:sldId id="309"/>
            <p14:sldId id="313"/>
            <p14:sldId id="318"/>
            <p14:sldId id="319"/>
            <p14:sldId id="320"/>
            <p14:sldId id="260"/>
            <p14:sldId id="32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37" autoAdjust="0"/>
    <p:restoredTop sz="92822" autoAdjust="0"/>
  </p:normalViewPr>
  <p:slideViewPr>
    <p:cSldViewPr snapToGrid="0">
      <p:cViewPr varScale="1">
        <p:scale>
          <a:sx n="81" d="100"/>
          <a:sy n="81" d="100"/>
        </p:scale>
        <p:origin x="73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i, Jianwei" userId="a9adc4b8-c48f-4695-ba31-44e2f6e8bd84" providerId="ADAL" clId="{CA331E14-82C9-434D-94FB-87EE5F601341}"/>
    <pc:docChg chg="modSld">
      <pc:chgData name="Lai, Jianwei" userId="a9adc4b8-c48f-4695-ba31-44e2f6e8bd84" providerId="ADAL" clId="{CA331E14-82C9-434D-94FB-87EE5F601341}" dt="2022-09-12T14:30:50.592" v="24" actId="20577"/>
      <pc:docMkLst>
        <pc:docMk/>
      </pc:docMkLst>
      <pc:sldChg chg="modSp mod">
        <pc:chgData name="Lai, Jianwei" userId="a9adc4b8-c48f-4695-ba31-44e2f6e8bd84" providerId="ADAL" clId="{CA331E14-82C9-434D-94FB-87EE5F601341}" dt="2022-09-12T14:30:50.592" v="24" actId="20577"/>
        <pc:sldMkLst>
          <pc:docMk/>
          <pc:sldMk cId="533047295" sldId="327"/>
        </pc:sldMkLst>
        <pc:spChg chg="mod">
          <ac:chgData name="Lai, Jianwei" userId="a9adc4b8-c48f-4695-ba31-44e2f6e8bd84" providerId="ADAL" clId="{CA331E14-82C9-434D-94FB-87EE5F601341}" dt="2022-09-12T14:30:49.167" v="23" actId="20577"/>
          <ac:spMkLst>
            <pc:docMk/>
            <pc:sldMk cId="533047295" sldId="327"/>
            <ac:spMk id="2" creationId="{B4F34997-7C34-42C4-996A-130B8131ADD8}"/>
          </ac:spMkLst>
        </pc:spChg>
        <pc:spChg chg="mod">
          <ac:chgData name="Lai, Jianwei" userId="a9adc4b8-c48f-4695-ba31-44e2f6e8bd84" providerId="ADAL" clId="{CA331E14-82C9-434D-94FB-87EE5F601341}" dt="2022-09-12T14:30:50.592" v="24" actId="20577"/>
          <ac:spMkLst>
            <pc:docMk/>
            <pc:sldMk cId="533047295" sldId="327"/>
            <ac:spMk id="3" creationId="{D3890836-A90D-4F0E-9270-CA6EA5C3793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1AB593-6B2A-40FA-ADF7-D1D537B12B74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E54480-9832-4B35-A4A1-983BD482C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715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E54480-9832-4B35-A4A1-983BD482C04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82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https://www.youtube.com/watch?v=qGFF_FhNdY4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E54480-9832-4B35-A4A1-983BD482C0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753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https://www.youtube.com/watch?v=qGFF_FhNdY4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E54480-9832-4B35-A4A1-983BD482C04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194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https://www.youtube.com/watch?v=qGFF_FhNdY4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E54480-9832-4B35-A4A1-983BD482C04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48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https://www.interaction-design.org/literature/article/ux-tools-wireframing-and-prototyping-tools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E54480-9832-4B35-A4A1-983BD482C04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994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6BA4C-DE1A-46CE-8C45-E4069B276281}" type="datetime1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E0419-35BD-4A6F-A7E1-5FC21A402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50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071F9-09B6-49EF-8FE6-98B6D803E54B}" type="datetime1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E0419-35BD-4A6F-A7E1-5FC21A402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584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ADF4A-2499-4F91-9E59-09BCCAA106EB}" type="datetime1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E0419-35BD-4A6F-A7E1-5FC21A402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944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5F92-927F-434F-AAD8-AD71F9BBDC9D}" type="datetime1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E0419-35BD-4A6F-A7E1-5FC21A402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73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C02E4-D7CE-4811-A4E9-5D1199D6E71C}" type="datetime1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E0419-35BD-4A6F-A7E1-5FC21A402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145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E4B7F-7B27-4C1E-9E0C-AC5B845E8F15}" type="datetime1">
              <a:rPr lang="en-US" smtClean="0"/>
              <a:t>10/19/2022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E0419-35BD-4A6F-A7E1-5FC21A402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157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7C91A-A40C-49EB-A05A-5F2AEBE39A50}" type="datetime1">
              <a:rPr lang="en-US" smtClean="0"/>
              <a:t>10/19/2022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E0419-35BD-4A6F-A7E1-5FC21A402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126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414CC-C1D6-4B20-9041-C6BF62B02B54}" type="datetime1">
              <a:rPr lang="en-US" smtClean="0"/>
              <a:t>10/19/2022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E0419-35BD-4A6F-A7E1-5FC21A402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343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E93B2-6D6C-4D93-86EA-E47BE0760997}" type="datetime1">
              <a:rPr lang="en-US" smtClean="0"/>
              <a:t>10/19/2022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E0419-35BD-4A6F-A7E1-5FC21A402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032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54B88-03BC-404E-ADBD-BF287AE97EDD}" type="datetime1">
              <a:rPr lang="en-US" smtClean="0"/>
              <a:t>10/19/2022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E0419-35BD-4A6F-A7E1-5FC21A402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8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9FDB-4DD3-423C-9444-D14F86E96B19}" type="datetime1">
              <a:rPr lang="en-US" smtClean="0"/>
              <a:t>10/19/2022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E0419-35BD-4A6F-A7E1-5FC21A402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523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AE3D62-0E4D-416F-8913-6CF91BEF4FF2}" type="datetime1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6E0419-35BD-4A6F-A7E1-5FC21A402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093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amazon.com/Thermos-Funtainer-Ounce-Bottle-Unicorn/dp/B078HDR9GD/ref=sr_1_4?keywords=thermos+water+bottle+kids&amp;qid=1567541453&amp;s=gateway&amp;sr=8-4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0SekW4Cp1Ks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ngroup.com/articles/top-10-ia-mistakes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0SekW4Cp1K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information architecture funn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709" y="2840660"/>
            <a:ext cx="5748386" cy="323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05756" y="812869"/>
            <a:ext cx="4833594" cy="2407027"/>
          </a:xfrm>
        </p:spPr>
        <p:txBody>
          <a:bodyPr>
            <a:normAutofit/>
          </a:bodyPr>
          <a:lstStyle/>
          <a:p>
            <a:pPr algn="r"/>
            <a:r>
              <a:rPr lang="en-US" sz="4000" b="1" dirty="0"/>
              <a:t>Information Architecture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E0419-35BD-4A6F-A7E1-5FC21A4027E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68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209017"/>
            <a:ext cx="7886700" cy="1325563"/>
          </a:xfrm>
        </p:spPr>
        <p:txBody>
          <a:bodyPr/>
          <a:lstStyle/>
          <a:p>
            <a:r>
              <a:rPr lang="en-US" b="1" dirty="0"/>
              <a:t>Alphabet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E0419-35BD-4A6F-A7E1-5FC21A4027ED}" type="slidenum">
              <a:rPr lang="en-US" smtClean="0"/>
              <a:t>10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52650" y="6081991"/>
            <a:ext cx="7886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https://www.nngroup.com/articles/alphabetical-sorting-must-mostly-die/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1690689"/>
            <a:ext cx="1670864" cy="4264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654" y="1825625"/>
            <a:ext cx="4481207" cy="3982006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142140" y="20901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94826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3514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Desktop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E0419-35BD-4A6F-A7E1-5FC21A4027ED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170" y="1169233"/>
            <a:ext cx="6201866" cy="509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583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CF4FE-9C8B-42BA-85B4-9B9CB98F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they have 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4B4BC-57CA-427C-87F9-9162468FE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957FF9-B8F1-4B2A-B83F-AB946FCE0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E0419-35BD-4A6F-A7E1-5FC21A4027ED}" type="slidenum">
              <a:rPr lang="en-US" smtClean="0"/>
              <a:t>12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9797C4-3CF6-4A6A-AC86-11C4121CD118}"/>
              </a:ext>
            </a:extLst>
          </p:cNvPr>
          <p:cNvSpPr/>
          <p:nvPr/>
        </p:nvSpPr>
        <p:spPr>
          <a:xfrm>
            <a:off x="2086176" y="5615583"/>
            <a:ext cx="80196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https://www.amazon.com/Thermos-Funtainer-Ounce-Bottle-Unicorn/dp/B078HDR9GD/ref=sr_1_4?keywords=thermos+water+bottle+kids&amp;qid=1567541453&amp;s=gateway&amp;sr=8-4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55A53A-A989-45C9-907C-9F77A8859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985" y="1463675"/>
            <a:ext cx="5650029" cy="380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03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Mobile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E0419-35BD-4A6F-A7E1-5FC21A4027ED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ECE24B-E1DA-48A4-8C96-25C1D9B4E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399" y="0"/>
            <a:ext cx="39152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62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E0419-35BD-4A6F-A7E1-5FC21A4027ED}" type="slidenum">
              <a:rPr lang="en-US" smtClean="0"/>
              <a:t>14</a:t>
            </a:fld>
            <a:endParaRPr lang="en-US"/>
          </a:p>
        </p:txBody>
      </p:sp>
      <p:pic>
        <p:nvPicPr>
          <p:cNvPr id="1026" name="Picture 2" descr="https://cdn-images-1.medium.com/max/800/1*ujxEdW2nS0bcl4FpiZ_t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65126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152650" y="6235374"/>
            <a:ext cx="7886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https://uxplanet.org/design-principle-organizing-information-343a7ef936a8</a:t>
            </a:r>
          </a:p>
        </p:txBody>
      </p:sp>
    </p:spTree>
    <p:extLst>
      <p:ext uri="{BB962C8B-B14F-4D97-AF65-F5344CB8AC3E}">
        <p14:creationId xmlns:p14="http://schemas.microsoft.com/office/powerpoint/2010/main" val="697599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People Rarely Think A–Z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690689"/>
            <a:ext cx="10727987" cy="4486274"/>
          </a:xfrm>
        </p:spPr>
        <p:txBody>
          <a:bodyPr>
            <a:normAutofit/>
          </a:bodyPr>
          <a:lstStyle/>
          <a:p>
            <a:r>
              <a:rPr lang="en-US" dirty="0"/>
              <a:t>Lists of countries and other </a:t>
            </a:r>
            <a:r>
              <a:rPr lang="en-US" b="1" dirty="0"/>
              <a:t>known-item </a:t>
            </a:r>
            <a:r>
              <a:rPr lang="en-US" dirty="0"/>
              <a:t>problems are also often fine to alphabetize. However, you do need to ensure that users will know </a:t>
            </a:r>
            <a:r>
              <a:rPr lang="en-US" i="1" dirty="0"/>
              <a:t>unambiguously </a:t>
            </a:r>
            <a:r>
              <a:rPr lang="en-US" dirty="0"/>
              <a:t>the name of their selection.</a:t>
            </a:r>
          </a:p>
          <a:p>
            <a:pPr lvl="1"/>
            <a:r>
              <a:rPr lang="en-US" dirty="0"/>
              <a:t>e.g., list of your names in alphabetic order by last names</a:t>
            </a:r>
          </a:p>
          <a:p>
            <a:r>
              <a:rPr lang="en-US" dirty="0"/>
              <a:t>For most questions, either</a:t>
            </a:r>
          </a:p>
          <a:p>
            <a:pPr lvl="1"/>
            <a:r>
              <a:rPr lang="en-US" dirty="0"/>
              <a:t>users </a:t>
            </a:r>
            <a:r>
              <a:rPr lang="en-US" b="1" dirty="0"/>
              <a:t>don't know the name </a:t>
            </a:r>
            <a:r>
              <a:rPr lang="en-US" dirty="0"/>
              <a:t>of the thing they want, making A–Z listings </a:t>
            </a:r>
            <a:r>
              <a:rPr lang="en-US" b="1" dirty="0"/>
              <a:t>useless</a:t>
            </a:r>
            <a:r>
              <a:rPr lang="en-US" dirty="0"/>
              <a:t>; or</a:t>
            </a:r>
          </a:p>
          <a:p>
            <a:pPr lvl="1"/>
            <a:r>
              <a:rPr lang="en-US" dirty="0"/>
              <a:t>the items have an </a:t>
            </a:r>
            <a:r>
              <a:rPr lang="en-US" b="1" dirty="0"/>
              <a:t>inherent logic </a:t>
            </a:r>
            <a:r>
              <a:rPr lang="en-US" dirty="0"/>
              <a:t>that dictates a different sort order, which makes A–Z listings directly </a:t>
            </a:r>
            <a:r>
              <a:rPr lang="en-US" b="1" dirty="0"/>
              <a:t>harmful </a:t>
            </a:r>
            <a:r>
              <a:rPr lang="en-US" dirty="0"/>
              <a:t>because they hide that logic.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E0419-35BD-4A6F-A7E1-5FC21A4027ED}" type="slidenum">
              <a:rPr lang="en-US" smtClean="0"/>
              <a:t>15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198" y="6176963"/>
            <a:ext cx="75273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https://www.nngroup.com/articles/alphabetical-sorting-must-mostly-die/</a:t>
            </a:r>
          </a:p>
        </p:txBody>
      </p:sp>
    </p:spTree>
    <p:extLst>
      <p:ext uri="{BB962C8B-B14F-4D97-AF65-F5344CB8AC3E}">
        <p14:creationId xmlns:p14="http://schemas.microsoft.com/office/powerpoint/2010/main" val="136426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E0419-35BD-4A6F-A7E1-5FC21A4027ED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411" y="945932"/>
            <a:ext cx="8031179" cy="403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63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49" y="365126"/>
            <a:ext cx="7886700" cy="1325563"/>
          </a:xfrm>
        </p:spPr>
        <p:txBody>
          <a:bodyPr/>
          <a:lstStyle/>
          <a:p>
            <a:r>
              <a:rPr lang="en-US" b="1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E0419-35BD-4A6F-A7E1-5FC21A4027ED}" type="slidenum">
              <a:rPr lang="en-US" smtClean="0"/>
              <a:t>17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52650" y="36512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Time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1123CC-9ACB-4612-A020-5EE4EB93B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033" y="1685926"/>
            <a:ext cx="8896350" cy="480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4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Time-based sequence (step-by-step procedures)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E0419-35BD-4A6F-A7E1-5FC21A4027ED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048" y="1918309"/>
            <a:ext cx="3457904" cy="462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60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E0419-35BD-4A6F-A7E1-5FC21A4027ED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620" y="275433"/>
            <a:ext cx="4028761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676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Today’s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Information architecture</a:t>
            </a:r>
          </a:p>
          <a:p>
            <a:r>
              <a:rPr lang="en-US" dirty="0"/>
              <a:t>Tree testing</a:t>
            </a:r>
          </a:p>
          <a:p>
            <a:r>
              <a:rPr lang="en-US" altLang="zh-CN" dirty="0"/>
              <a:t>Sitemap &amp; </a:t>
            </a:r>
            <a:r>
              <a:rPr lang="en-US" dirty="0"/>
              <a:t>Wireframe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E0419-35BD-4A6F-A7E1-5FC21A4027E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225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E0419-35BD-4A6F-A7E1-5FC21A4027ED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232" y="1602033"/>
            <a:ext cx="4683536" cy="457493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Category</a:t>
            </a:r>
          </a:p>
        </p:txBody>
      </p:sp>
    </p:spTree>
    <p:extLst>
      <p:ext uri="{BB962C8B-B14F-4D97-AF65-F5344CB8AC3E}">
        <p14:creationId xmlns:p14="http://schemas.microsoft.com/office/powerpoint/2010/main" val="233533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Category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E0419-35BD-4A6F-A7E1-5FC21A4027ED}" type="slidenum">
              <a:rPr lang="en-US" smtClean="0"/>
              <a:t>21</a:t>
            </a:fld>
            <a:endParaRPr lang="en-US"/>
          </a:p>
        </p:txBody>
      </p:sp>
      <p:pic>
        <p:nvPicPr>
          <p:cNvPr id="3074" name="Picture 2" descr="https://cdn-images-1.medium.com/max/800/1*unzkrjcH6OsFGUpQu26fFA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447" y="1489129"/>
            <a:ext cx="6699106" cy="502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358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E0419-35BD-4A6F-A7E1-5FC21A4027ED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876" y="365127"/>
            <a:ext cx="6906248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7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E0419-35BD-4A6F-A7E1-5FC21A4027ED}" type="slidenum">
              <a:rPr lang="en-US" smtClean="0"/>
              <a:t>23</a:t>
            </a:fld>
            <a:endParaRPr lang="en-US"/>
          </a:p>
        </p:txBody>
      </p:sp>
      <p:pic>
        <p:nvPicPr>
          <p:cNvPr id="4098" name="Picture 2" descr="https://cdn-images-1.medium.com/max/800/1*FDO2AIgnLffoTAhf3J-f9w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504" y="1877672"/>
            <a:ext cx="5662993" cy="424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0" y="39114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Hierarchy</a:t>
            </a:r>
          </a:p>
        </p:txBody>
      </p:sp>
    </p:spTree>
    <p:extLst>
      <p:ext uri="{BB962C8B-B14F-4D97-AF65-F5344CB8AC3E}">
        <p14:creationId xmlns:p14="http://schemas.microsoft.com/office/powerpoint/2010/main" val="6637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1"/>
            <a:ext cx="7886700" cy="1325563"/>
          </a:xfrm>
        </p:spPr>
        <p:txBody>
          <a:bodyPr/>
          <a:lstStyle/>
          <a:p>
            <a:r>
              <a:rPr lang="en-US" dirty="0"/>
              <a:t>Putting them all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E0419-35BD-4A6F-A7E1-5FC21A4027ED}" type="slidenum">
              <a:rPr lang="en-US" smtClean="0"/>
              <a:t>24</a:t>
            </a:fld>
            <a:endParaRPr lang="en-US"/>
          </a:p>
        </p:txBody>
      </p:sp>
      <p:pic>
        <p:nvPicPr>
          <p:cNvPr id="2050" name="Picture 2" descr="http://uxmas.com/images/uploads/Travis_Fig1_BB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374" y="1061473"/>
            <a:ext cx="5791252" cy="54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649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www.snd.org/wp-content/uploads/2010/01/RSW_portrait1-e126417566934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89"/>
          <a:stretch/>
        </p:blipFill>
        <p:spPr bwMode="auto">
          <a:xfrm>
            <a:off x="1524000" y="0"/>
            <a:ext cx="9144000" cy="68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6755" y="512674"/>
            <a:ext cx="936668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600" dirty="0">
                <a:solidFill>
                  <a:schemeClr val="bg1"/>
                </a:solidFill>
              </a:rPr>
              <a:t>There are only 5 ways to organize things</a:t>
            </a:r>
          </a:p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Location</a:t>
            </a:r>
          </a:p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Alphabet</a:t>
            </a:r>
          </a:p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Time</a:t>
            </a:r>
          </a:p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Category</a:t>
            </a:r>
          </a:p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Hierarchy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E0419-35BD-4A6F-A7E1-5FC21A4027ED}" type="slidenum">
              <a:rPr lang="en-US" smtClean="0"/>
              <a:t>25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14865" y="5683653"/>
            <a:ext cx="46388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---Richard Saul </a:t>
            </a:r>
            <a:r>
              <a:rPr lang="en-US" sz="3600" dirty="0" err="1">
                <a:solidFill>
                  <a:schemeClr val="bg1"/>
                </a:solidFill>
              </a:rPr>
              <a:t>Wurman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" name="AutoShape 6" descr="https://i.ytimg.com/vi/0SekW4Cp1Ks/hqdefault.jpg?sqp=-oaymwEZCNACELwBSFXyq4qpAwsIARUAAIhCGAFwAQ==&amp;rs=AOn4CLAyqkJcxo0VPFm23CgpZvu9XMVKIQ">
            <a:hlinkClick r:id="rId4"/>
          </p:cNvPr>
          <p:cNvSpPr>
            <a:spLocks noChangeAspect="1" noChangeArrowheads="1"/>
          </p:cNvSpPr>
          <p:nvPr/>
        </p:nvSpPr>
        <p:spPr bwMode="auto">
          <a:xfrm>
            <a:off x="1587500" y="-1600200"/>
            <a:ext cx="234315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7" descr="data:image/gif;base64,R0lGODlhAQABAIAAAAAAAP///yH5BAEAAAAALAAAAAABAAEAAAIBRAA7">
            <a:hlinkClick r:id="rId4" tooltip="TED Founder Richard Saul Wurman: It's the Question, Not the Answer"/>
          </p:cNvPr>
          <p:cNvSpPr>
            <a:spLocks noChangeAspect="1" noChangeArrowheads="1"/>
          </p:cNvSpPr>
          <p:nvPr/>
        </p:nvSpPr>
        <p:spPr bwMode="auto">
          <a:xfrm>
            <a:off x="1587500" y="914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956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Information Architecture of Spotify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825625"/>
            <a:ext cx="15423726" cy="8509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E0419-35BD-4A6F-A7E1-5FC21A4027ED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0737" t="2041" r="29934" b="48592"/>
          <a:stretch/>
        </p:blipFill>
        <p:spPr>
          <a:xfrm>
            <a:off x="2362200" y="1690690"/>
            <a:ext cx="2920822" cy="46494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-2669" t="56471" r="1"/>
          <a:stretch/>
        </p:blipFill>
        <p:spPr>
          <a:xfrm>
            <a:off x="5283022" y="1947546"/>
            <a:ext cx="5147544" cy="321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482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E0419-35BD-4A6F-A7E1-5FC21A4027ED}" type="slidenum">
              <a:rPr lang="en-US" smtClean="0"/>
              <a:t>27</a:t>
            </a:fld>
            <a:endParaRPr lang="en-US"/>
          </a:p>
        </p:txBody>
      </p:sp>
      <p:pic>
        <p:nvPicPr>
          <p:cNvPr id="4098" name="Picture 2" descr="information-architecture-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417" y="266860"/>
            <a:ext cx="8305165" cy="547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310764" y="5942567"/>
            <a:ext cx="7570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https://brainhub.eu/blog/information-architecture/</a:t>
            </a:r>
          </a:p>
        </p:txBody>
      </p:sp>
    </p:spTree>
    <p:extLst>
      <p:ext uri="{BB962C8B-B14F-4D97-AF65-F5344CB8AC3E}">
        <p14:creationId xmlns:p14="http://schemas.microsoft.com/office/powerpoint/2010/main" val="3395884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Information Architecture (IA) = Navigation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7171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IA is the information backbone of the site; </a:t>
            </a:r>
          </a:p>
          <a:p>
            <a:pPr marL="0" indent="0">
              <a:buNone/>
            </a:pPr>
            <a:r>
              <a:rPr lang="en-US" dirty="0"/>
              <a:t>navigation refers to those elements in the UI that allow users to reach specific information on the site.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E0419-35BD-4A6F-A7E1-5FC21A4027ED}" type="slidenum">
              <a:rPr lang="en-US" smtClean="0"/>
              <a:t>28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58056" y="6169581"/>
            <a:ext cx="7886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https://www.nngroup.com/articles/ia-vs-navigation/</a:t>
            </a:r>
          </a:p>
        </p:txBody>
      </p:sp>
    </p:spTree>
    <p:extLst>
      <p:ext uri="{BB962C8B-B14F-4D97-AF65-F5344CB8AC3E}">
        <p14:creationId xmlns:p14="http://schemas.microsoft.com/office/powerpoint/2010/main" val="291979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E0419-35BD-4A6F-A7E1-5FC21A4027ED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40043"/>
            <a:ext cx="8229600" cy="58369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81200" y="6326427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http://www.affordableusability.com/sitemap.html</a:t>
            </a:r>
          </a:p>
        </p:txBody>
      </p:sp>
    </p:spTree>
    <p:extLst>
      <p:ext uri="{BB962C8B-B14F-4D97-AF65-F5344CB8AC3E}">
        <p14:creationId xmlns:p14="http://schemas.microsoft.com/office/powerpoint/2010/main" val="136070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Information Architecture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936" y="1555531"/>
            <a:ext cx="10515600" cy="4621432"/>
          </a:xfrm>
        </p:spPr>
        <p:txBody>
          <a:bodyPr>
            <a:normAutofit/>
          </a:bodyPr>
          <a:lstStyle/>
          <a:p>
            <a:pPr marL="548640"/>
            <a:r>
              <a:rPr lang="en-US" dirty="0"/>
              <a:t>Information architecture (IA) focuses on organizing, structuring, and labeling content in an effective and sustainable way.  </a:t>
            </a:r>
          </a:p>
          <a:p>
            <a:pPr marL="548640"/>
            <a:r>
              <a:rPr lang="en-US" dirty="0"/>
              <a:t>The goal is to help users find information and complete tasks.  </a:t>
            </a:r>
          </a:p>
          <a:p>
            <a:pPr marL="548640"/>
            <a:r>
              <a:rPr lang="en-US" dirty="0"/>
              <a:t>To do this, you need to understand how the pieces fit together to create the larger picture, how items relate to each other within the system.</a:t>
            </a:r>
          </a:p>
          <a:p>
            <a:pPr marL="320040" indent="0">
              <a:buNone/>
            </a:pPr>
            <a:r>
              <a:rPr lang="en-US" dirty="0"/>
              <a:t>						</a:t>
            </a:r>
          </a:p>
          <a:p>
            <a:pPr marL="320040" indent="0">
              <a:buNone/>
            </a:pPr>
            <a:r>
              <a:rPr lang="en-US" dirty="0"/>
              <a:t>						                            ---usability.gov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E0419-35BD-4A6F-A7E1-5FC21A4027ED}" type="slidenum">
              <a:rPr lang="en-US" smtClean="0"/>
              <a:t>3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52650" y="6176963"/>
            <a:ext cx="83261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https://www.usability.gov/what-and-why/information-architecture.html</a:t>
            </a:r>
          </a:p>
        </p:txBody>
      </p:sp>
    </p:spTree>
    <p:extLst>
      <p:ext uri="{BB962C8B-B14F-4D97-AF65-F5344CB8AC3E}">
        <p14:creationId xmlns:p14="http://schemas.microsoft.com/office/powerpoint/2010/main" val="17056133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E0419-35BD-4A6F-A7E1-5FC21A4027ED}" type="slidenum">
              <a:rPr lang="en-US" smtClean="0"/>
              <a:t>30</a:t>
            </a:fld>
            <a:endParaRPr lang="en-US"/>
          </a:p>
        </p:txBody>
      </p:sp>
      <p:pic>
        <p:nvPicPr>
          <p:cNvPr id="5122" name="Picture 2" descr="U.S. Small Business Administration homepage, showing navigation types in the layou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788" y="204908"/>
            <a:ext cx="4172637" cy="651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853287" y="575039"/>
            <a:ext cx="368483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rgbClr val="444444"/>
                </a:solidFill>
                <a:latin typeface="Arial" panose="020B0604020202020204" pitchFamily="34" charset="0"/>
              </a:rPr>
              <a:t>1) utility navigation; </a:t>
            </a:r>
          </a:p>
          <a:p>
            <a:r>
              <a:rPr lang="en-US" sz="2800" i="1" dirty="0">
                <a:solidFill>
                  <a:srgbClr val="444444"/>
                </a:solidFill>
                <a:latin typeface="Arial" panose="020B0604020202020204" pitchFamily="34" charset="0"/>
              </a:rPr>
              <a:t>2) global navigation; </a:t>
            </a:r>
          </a:p>
          <a:p>
            <a:r>
              <a:rPr lang="en-US" sz="2800" i="1" dirty="0">
                <a:solidFill>
                  <a:srgbClr val="444444"/>
                </a:solidFill>
                <a:latin typeface="Arial" panose="020B0604020202020204" pitchFamily="34" charset="0"/>
              </a:rPr>
              <a:t>3) breadcrumb trail; </a:t>
            </a:r>
          </a:p>
          <a:p>
            <a:r>
              <a:rPr lang="en-US" sz="2800" i="1" dirty="0">
                <a:solidFill>
                  <a:srgbClr val="444444"/>
                </a:solidFill>
                <a:latin typeface="Arial" panose="020B0604020202020204" pitchFamily="34" charset="0"/>
              </a:rPr>
              <a:t>4) local navigation; </a:t>
            </a:r>
          </a:p>
          <a:p>
            <a:r>
              <a:rPr lang="en-US" sz="2800" i="1" dirty="0">
                <a:solidFill>
                  <a:srgbClr val="444444"/>
                </a:solidFill>
                <a:latin typeface="Arial" panose="020B0604020202020204" pitchFamily="34" charset="0"/>
              </a:rPr>
              <a:t>5) related links (in this case, articles and blog posts); </a:t>
            </a:r>
          </a:p>
          <a:p>
            <a:r>
              <a:rPr lang="en-US" sz="2800" i="1" dirty="0">
                <a:solidFill>
                  <a:srgbClr val="444444"/>
                </a:solidFill>
                <a:latin typeface="Arial" panose="020B0604020202020204" pitchFamily="34" charset="0"/>
              </a:rPr>
              <a:t>6) fat footer. 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486864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222724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Do we still need Information Architecture (IA) when users can just search?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2286001"/>
            <a:ext cx="7886700" cy="38909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E0419-35BD-4A6F-A7E1-5FC21A4027ED}" type="slidenum">
              <a:rPr lang="en-US" smtClean="0"/>
              <a:t>31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52650" y="6280656"/>
            <a:ext cx="72333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https://www.youtube.com/watch?v=ylvITZEAHX0</a:t>
            </a:r>
          </a:p>
        </p:txBody>
      </p:sp>
    </p:spTree>
    <p:extLst>
      <p:ext uri="{BB962C8B-B14F-4D97-AF65-F5344CB8AC3E}">
        <p14:creationId xmlns:p14="http://schemas.microsoft.com/office/powerpoint/2010/main" val="24348764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4000" b="1" dirty="0"/>
              <a:t>Tree Testing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E0419-35BD-4A6F-A7E1-5FC21A4027E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23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Tree Testing (</a:t>
            </a:r>
            <a:r>
              <a:rPr lang="en-US" b="1" dirty="0"/>
              <a:t>reverse card sorting)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 </a:t>
            </a:r>
            <a:r>
              <a:rPr lang="en-US" b="1" dirty="0"/>
              <a:t>tree test</a:t>
            </a:r>
            <a:r>
              <a:rPr lang="en-US" dirty="0"/>
              <a:t> evaluates a hierarchical category structure, or tree, by having users find the locations in the tree where specific tasks can be completed.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E0419-35BD-4A6F-A7E1-5FC21A4027ED}" type="slidenum">
              <a:rPr lang="en-US" smtClean="0"/>
              <a:t>33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52651" y="5807631"/>
            <a:ext cx="4391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https://www.optimalworkshop.com/treejack</a:t>
            </a:r>
          </a:p>
        </p:txBody>
      </p:sp>
      <p:sp>
        <p:nvSpPr>
          <p:cNvPr id="6" name="Rectangle 5"/>
          <p:cNvSpPr/>
          <p:nvPr/>
        </p:nvSpPr>
        <p:spPr>
          <a:xfrm>
            <a:off x="2152650" y="6156693"/>
            <a:ext cx="81038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https://www.nngroup.com/articles/tree-testing/</a:t>
            </a:r>
          </a:p>
        </p:txBody>
      </p:sp>
    </p:spTree>
    <p:extLst>
      <p:ext uri="{BB962C8B-B14F-4D97-AF65-F5344CB8AC3E}">
        <p14:creationId xmlns:p14="http://schemas.microsoft.com/office/powerpoint/2010/main" val="34482552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Try a Tree Testing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E0419-35BD-4A6F-A7E1-5FC21A4027ED}" type="slidenum">
              <a:rPr lang="en-US" smtClean="0"/>
              <a:t>34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64080" y="5419081"/>
            <a:ext cx="7863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https://bananacom.optimalworkshop.com/treejack/bananacom-demo-survey</a:t>
            </a:r>
          </a:p>
        </p:txBody>
      </p:sp>
    </p:spTree>
    <p:extLst>
      <p:ext uri="{BB962C8B-B14F-4D97-AF65-F5344CB8AC3E}">
        <p14:creationId xmlns:p14="http://schemas.microsoft.com/office/powerpoint/2010/main" val="16302309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3327" y="5755178"/>
            <a:ext cx="7886700" cy="5381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Sitemap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E0419-35BD-4A6F-A7E1-5FC21A4027E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7493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Visual Sitemap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2D image or drawing representing the structure of a website. </a:t>
            </a:r>
          </a:p>
          <a:p>
            <a:r>
              <a:rPr lang="en-US" dirty="0"/>
              <a:t>Pages are represented as blocks and cells linked together in a hierarchical organizational chart.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E0419-35BD-4A6F-A7E1-5FC21A4027ED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868" y="4001294"/>
            <a:ext cx="2418264" cy="196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3146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E0419-35BD-4A6F-A7E1-5FC21A4027ED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40043"/>
            <a:ext cx="8229600" cy="58369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81200" y="6326427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http://www.affordableusability.com/sitemap.html</a:t>
            </a:r>
          </a:p>
        </p:txBody>
      </p:sp>
    </p:spTree>
    <p:extLst>
      <p:ext uri="{BB962C8B-B14F-4D97-AF65-F5344CB8AC3E}">
        <p14:creationId xmlns:p14="http://schemas.microsoft.com/office/powerpoint/2010/main" val="20285982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HTML Sitemap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 formatted sitemaps are typically used for human interaction and understanding of page content locations within a website. </a:t>
            </a:r>
          </a:p>
          <a:p>
            <a:r>
              <a:rPr lang="en-US" dirty="0"/>
              <a:t>HTML sitemaps may be included as a page on a website as an additional navigation aid.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E0419-35BD-4A6F-A7E1-5FC21A4027ED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115" y="4284345"/>
            <a:ext cx="2315771" cy="207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924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E0419-35BD-4A6F-A7E1-5FC21A4027ED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"/>
            <a:ext cx="9144000" cy="65528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37360" y="6534834"/>
            <a:ext cx="9784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https://www.menards.com/main/sitemap/c-3580.htm</a:t>
            </a:r>
          </a:p>
        </p:txBody>
      </p:sp>
    </p:spTree>
    <p:extLst>
      <p:ext uri="{BB962C8B-B14F-4D97-AF65-F5344CB8AC3E}">
        <p14:creationId xmlns:p14="http://schemas.microsoft.com/office/powerpoint/2010/main" val="4063482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Information architecture is design thinking applied to customer-centric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2070722"/>
            <a:ext cx="78867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E0419-35BD-4A6F-A7E1-5FC21A4027ED}" type="slidenum">
              <a:rPr lang="en-US" smtClean="0"/>
              <a:t>4</a:t>
            </a:fld>
            <a:endParaRPr lang="en-US"/>
          </a:p>
        </p:txBody>
      </p:sp>
      <p:pic>
        <p:nvPicPr>
          <p:cNvPr id="2050" name="Picture 2" descr="Image result for heinz tomato ketchu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104" y="2070723"/>
            <a:ext cx="3480896" cy="348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heinz tomato ketchu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282" y="2315821"/>
            <a:ext cx="3005455" cy="300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47587" y="6031121"/>
            <a:ext cx="7176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https://www.youtube.com/watch?v=qcSAvBl85rk</a:t>
            </a:r>
          </a:p>
        </p:txBody>
      </p:sp>
      <p:sp>
        <p:nvSpPr>
          <p:cNvPr id="5" name="Rectangle 4"/>
          <p:cNvSpPr/>
          <p:nvPr/>
        </p:nvSpPr>
        <p:spPr>
          <a:xfrm>
            <a:off x="547587" y="6354246"/>
            <a:ext cx="64131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https://www.youtube.com/watch?v=Ytv21Jx0hD4</a:t>
            </a:r>
          </a:p>
        </p:txBody>
      </p:sp>
      <p:pic>
        <p:nvPicPr>
          <p:cNvPr id="8" name="Picture 4" descr="Image result for heinz tomato ketchu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096001" y="2308443"/>
            <a:ext cx="3005455" cy="300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487" y="1803616"/>
            <a:ext cx="3843778" cy="384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2715" y="2145853"/>
            <a:ext cx="3031185" cy="350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51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E0419-35BD-4A6F-A7E1-5FC21A4027ED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707010"/>
            <a:ext cx="9144000" cy="5947176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7360920" y="5958841"/>
            <a:ext cx="621030" cy="5800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865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E0419-35BD-4A6F-A7E1-5FC21A4027ED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168" y="-136524"/>
            <a:ext cx="84919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3539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XML Sitemap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XML formatted list of pages readable by search engines such as Google, Bing, and Yahoo.</a:t>
            </a:r>
          </a:p>
          <a:p>
            <a:r>
              <a:rPr lang="en-US" dirty="0"/>
              <a:t>Submitting XML sitemaps to search engines allows for better and more comprehensive website indexing.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E0419-35BD-4A6F-A7E1-5FC21A4027ED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083" y="4284346"/>
            <a:ext cx="2745834" cy="243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1249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E0419-35BD-4A6F-A7E1-5FC21A4027ED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088" y="738188"/>
            <a:ext cx="6981825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031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9339" y="4921521"/>
            <a:ext cx="7886700" cy="1325563"/>
          </a:xfrm>
        </p:spPr>
        <p:txBody>
          <a:bodyPr/>
          <a:lstStyle/>
          <a:p>
            <a:r>
              <a:rPr lang="en-US" sz="3600" b="1" dirty="0">
                <a:latin typeface="+mn-lt"/>
                <a:ea typeface="+mn-ea"/>
                <a:cs typeface="+mn-cs"/>
              </a:rPr>
              <a:t>Wireframe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E0419-35BD-4A6F-A7E1-5FC21A4027E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2246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1"/>
            <a:ext cx="7886700" cy="1325563"/>
          </a:xfrm>
        </p:spPr>
        <p:txBody>
          <a:bodyPr/>
          <a:lstStyle/>
          <a:p>
            <a:r>
              <a:rPr lang="en-US" b="1" dirty="0"/>
              <a:t>Wireframe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200785"/>
            <a:ext cx="7886700" cy="4351338"/>
          </a:xfrm>
        </p:spPr>
        <p:txBody>
          <a:bodyPr/>
          <a:lstStyle/>
          <a:p>
            <a:r>
              <a:rPr lang="en-US" dirty="0"/>
              <a:t>A </a:t>
            </a:r>
            <a:r>
              <a:rPr lang="en-US" b="1" dirty="0"/>
              <a:t>website wireframe</a:t>
            </a:r>
            <a:r>
              <a:rPr lang="en-US" dirty="0"/>
              <a:t>, also known as a page schematic or screen blueprint, is a visual guide that represents the skeletal framework of a website.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E0419-35BD-4A6F-A7E1-5FC21A4027ED}" type="slidenum">
              <a:rPr lang="en-US" smtClean="0"/>
              <a:t>45</a:t>
            </a:fld>
            <a:endParaRPr lang="en-US"/>
          </a:p>
        </p:txBody>
      </p:sp>
      <p:pic>
        <p:nvPicPr>
          <p:cNvPr id="10242" name="Picture 2" descr="https://public-media.interaction-design.org/images/ux-daily/b8aa2bfb07aa44b66dc5549bc2e3003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173" y="2503511"/>
            <a:ext cx="4859655" cy="403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001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E0419-35BD-4A6F-A7E1-5FC21A4027ED}" type="slidenum">
              <a:rPr lang="en-US" smtClean="0"/>
              <a:t>46</a:t>
            </a:fld>
            <a:endParaRPr lang="en-US"/>
          </a:p>
        </p:txBody>
      </p:sp>
      <p:pic>
        <p:nvPicPr>
          <p:cNvPr id="11266" name="Picture 2" descr="Image result for wirefra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986" y="905988"/>
            <a:ext cx="8756014" cy="487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3238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Something to read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Top 10 Information Architecture (IA) Mistakes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https://www.nngroup.com/articles/top-10-ia-mistakes/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5 Information Architecture Warning Signs in Your Analytics Reports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E0419-35BD-4A6F-A7E1-5FC21A4027ED}" type="slidenum">
              <a:rPr lang="en-US" smtClean="0"/>
              <a:t>47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38200" y="3244334"/>
            <a:ext cx="88376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https://www.nngroup.com/articles/ia-warning-signs-analytics/</a:t>
            </a:r>
          </a:p>
        </p:txBody>
      </p:sp>
    </p:spTree>
    <p:extLst>
      <p:ext uri="{BB962C8B-B14F-4D97-AF65-F5344CB8AC3E}">
        <p14:creationId xmlns:p14="http://schemas.microsoft.com/office/powerpoint/2010/main" val="6729649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34997-7C34-42C4-996A-130B8131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Individual assignment1 &amp; 2 are due Wednesday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90836-A90D-4F0E-9270-CA6EA5C37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53B49-5702-4BBF-96E4-E1147F5B4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E0419-35BD-4A6F-A7E1-5FC21A4027E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047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www.snd.org/wp-content/uploads/2010/01/RSW_portrait1-e126417566934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89"/>
          <a:stretch/>
        </p:blipFill>
        <p:spPr bwMode="auto">
          <a:xfrm>
            <a:off x="1524000" y="0"/>
            <a:ext cx="9144000" cy="68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6755" y="512674"/>
            <a:ext cx="936668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600" dirty="0">
                <a:solidFill>
                  <a:schemeClr val="bg1"/>
                </a:solidFill>
              </a:rPr>
              <a:t>There are only 5 ways to organize things</a:t>
            </a:r>
          </a:p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L</a:t>
            </a:r>
          </a:p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A</a:t>
            </a:r>
          </a:p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T</a:t>
            </a:r>
          </a:p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C</a:t>
            </a:r>
          </a:p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E0419-35BD-4A6F-A7E1-5FC21A4027ED}" type="slidenum">
              <a:rPr lang="en-US" smtClean="0"/>
              <a:t>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14865" y="5683653"/>
            <a:ext cx="46388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---Richard Saul </a:t>
            </a:r>
            <a:r>
              <a:rPr lang="en-US" sz="3600" dirty="0" err="1">
                <a:solidFill>
                  <a:schemeClr val="bg1"/>
                </a:solidFill>
              </a:rPr>
              <a:t>Wurman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" name="AutoShape 6" descr="https://i.ytimg.com/vi/0SekW4Cp1Ks/hqdefault.jpg?sqp=-oaymwEZCNACELwBSFXyq4qpAwsIARUAAIhCGAFwAQ==&amp;rs=AOn4CLAyqkJcxo0VPFm23CgpZvu9XMVKIQ">
            <a:hlinkClick r:id="rId4"/>
          </p:cNvPr>
          <p:cNvSpPr>
            <a:spLocks noChangeAspect="1" noChangeArrowheads="1"/>
          </p:cNvSpPr>
          <p:nvPr/>
        </p:nvSpPr>
        <p:spPr bwMode="auto">
          <a:xfrm>
            <a:off x="1587500" y="-1600200"/>
            <a:ext cx="234315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7" descr="data:image/gif;base64,R0lGODlhAQABAIAAAAAAAP///yH5BAEAAAAALAAAAAABAAEAAAIBRAA7">
            <a:hlinkClick r:id="rId4" tooltip="TED Founder Richard Saul Wurman: It's the Question, Not the Answer"/>
          </p:cNvPr>
          <p:cNvSpPr>
            <a:spLocks noChangeAspect="1" noChangeArrowheads="1"/>
          </p:cNvSpPr>
          <p:nvPr/>
        </p:nvSpPr>
        <p:spPr bwMode="auto">
          <a:xfrm>
            <a:off x="1587500" y="914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232551" y="5160432"/>
            <a:ext cx="3021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Founder of Ted Talk</a:t>
            </a:r>
          </a:p>
        </p:txBody>
      </p:sp>
    </p:spTree>
    <p:extLst>
      <p:ext uri="{BB962C8B-B14F-4D97-AF65-F5344CB8AC3E}">
        <p14:creationId xmlns:p14="http://schemas.microsoft.com/office/powerpoint/2010/main" val="383929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L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E0419-35BD-4A6F-A7E1-5FC21A4027ED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333" y="1825625"/>
            <a:ext cx="4693334" cy="435133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0" y="37032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Location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843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E0419-35BD-4A6F-A7E1-5FC21A4027ED}" type="slidenum">
              <a:rPr lang="en-US" smtClean="0"/>
              <a:t>7</a:t>
            </a:fld>
            <a:endParaRPr lang="en-US"/>
          </a:p>
        </p:txBody>
      </p:sp>
      <p:pic>
        <p:nvPicPr>
          <p:cNvPr id="2050" name="Picture 2" descr="https://cdn-images-1.medium.com/max/800/1*i35FuSSZmi4YaZtP8gC9Kw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9" y="827581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429532" y="5359566"/>
            <a:ext cx="73329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 the rise of VR/AR technologies, organizing information based on location is becoming very important aspect of Information Architecture.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9532" y="6169581"/>
            <a:ext cx="77533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https://uxplanet.org/design-principle-organizing-information-343a7ef936a8</a:t>
            </a:r>
          </a:p>
        </p:txBody>
      </p:sp>
    </p:spTree>
    <p:extLst>
      <p:ext uri="{BB962C8B-B14F-4D97-AF65-F5344CB8AC3E}">
        <p14:creationId xmlns:p14="http://schemas.microsoft.com/office/powerpoint/2010/main" val="1977332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6353"/>
            <a:ext cx="7886700" cy="1325563"/>
          </a:xfrm>
        </p:spPr>
        <p:txBody>
          <a:bodyPr/>
          <a:lstStyle/>
          <a:p>
            <a:r>
              <a:rPr lang="en-US" b="1" dirty="0"/>
              <a:t>Left vs. Right Logo Placement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E0419-35BD-4A6F-A7E1-5FC21A4027ED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1466850"/>
            <a:ext cx="7897826" cy="31878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577" y="4789593"/>
            <a:ext cx="3304847" cy="175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24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684864"/>
            <a:ext cx="7886700" cy="581183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Logo Placement Affects Web Navigation and Brand Recall (Kathryn </a:t>
            </a:r>
            <a:r>
              <a:rPr lang="en-US" dirty="0" err="1"/>
              <a:t>Whitenton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E0419-35BD-4A6F-A7E1-5FC21A4027ED}" type="slidenum">
              <a:rPr lang="en-US" smtClean="0"/>
              <a:t>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618187" y="3221450"/>
            <a:ext cx="49477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https://www.youtube.com/watch?v=xo6CHO49XKk</a:t>
            </a:r>
          </a:p>
        </p:txBody>
      </p:sp>
    </p:spTree>
    <p:extLst>
      <p:ext uri="{BB962C8B-B14F-4D97-AF65-F5344CB8AC3E}">
        <p14:creationId xmlns:p14="http://schemas.microsoft.com/office/powerpoint/2010/main" val="1744970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1798</TotalTime>
  <Words>977</Words>
  <Application>Microsoft Office PowerPoint</Application>
  <PresentationFormat>Widescreen</PresentationFormat>
  <Paragraphs>168</Paragraphs>
  <Slides>48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Information Architecture</vt:lpstr>
      <vt:lpstr>Today’s Content</vt:lpstr>
      <vt:lpstr>Information Architecture</vt:lpstr>
      <vt:lpstr>Information architecture is design thinking applied to customer-centric problems</vt:lpstr>
      <vt:lpstr>PowerPoint Presentation</vt:lpstr>
      <vt:lpstr>L</vt:lpstr>
      <vt:lpstr>PowerPoint Presentation</vt:lpstr>
      <vt:lpstr>Left vs. Right Logo Placement</vt:lpstr>
      <vt:lpstr>PowerPoint Presentation</vt:lpstr>
      <vt:lpstr>Alphabet</vt:lpstr>
      <vt:lpstr>Desktop</vt:lpstr>
      <vt:lpstr>What they have now</vt:lpstr>
      <vt:lpstr>Mobile</vt:lpstr>
      <vt:lpstr>PowerPoint Presentation</vt:lpstr>
      <vt:lpstr>People Rarely Think A–Z</vt:lpstr>
      <vt:lpstr>PowerPoint Presentation</vt:lpstr>
      <vt:lpstr>T</vt:lpstr>
      <vt:lpstr>Time-based sequence (step-by-step procedures)</vt:lpstr>
      <vt:lpstr>PowerPoint Presentation</vt:lpstr>
      <vt:lpstr>C</vt:lpstr>
      <vt:lpstr>Category</vt:lpstr>
      <vt:lpstr>PowerPoint Presentation</vt:lpstr>
      <vt:lpstr>H</vt:lpstr>
      <vt:lpstr>Putting them all together</vt:lpstr>
      <vt:lpstr>PowerPoint Presentation</vt:lpstr>
      <vt:lpstr>Information Architecture of Spotify</vt:lpstr>
      <vt:lpstr>PowerPoint Presentation</vt:lpstr>
      <vt:lpstr>Information Architecture (IA) = Navigation ?</vt:lpstr>
      <vt:lpstr>PowerPoint Presentation</vt:lpstr>
      <vt:lpstr>PowerPoint Presentation</vt:lpstr>
      <vt:lpstr>Do we still need Information Architecture (IA) when users can just search? </vt:lpstr>
      <vt:lpstr>PowerPoint Presentation</vt:lpstr>
      <vt:lpstr>Tree Testing (reverse card sorting)</vt:lpstr>
      <vt:lpstr>Try a Tree Testing Demo</vt:lpstr>
      <vt:lpstr>PowerPoint Presentation</vt:lpstr>
      <vt:lpstr>Visual Sitemap</vt:lpstr>
      <vt:lpstr>PowerPoint Presentation</vt:lpstr>
      <vt:lpstr>HTML Sitemap</vt:lpstr>
      <vt:lpstr>PowerPoint Presentation</vt:lpstr>
      <vt:lpstr>PowerPoint Presentation</vt:lpstr>
      <vt:lpstr>PowerPoint Presentation</vt:lpstr>
      <vt:lpstr>XML Sitemap</vt:lpstr>
      <vt:lpstr>PowerPoint Presentation</vt:lpstr>
      <vt:lpstr>Wireframe</vt:lpstr>
      <vt:lpstr>Wireframe</vt:lpstr>
      <vt:lpstr>PowerPoint Presentation</vt:lpstr>
      <vt:lpstr>Something to read</vt:lpstr>
      <vt:lpstr>Individual assignment1 &amp; 2 are due Wednesday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Architecture</dc:title>
  <dc:creator>Lai, Jianwei</dc:creator>
  <cp:lastModifiedBy>Agyemang, Eric</cp:lastModifiedBy>
  <cp:revision>77</cp:revision>
  <dcterms:created xsi:type="dcterms:W3CDTF">2018-09-18T18:14:53Z</dcterms:created>
  <dcterms:modified xsi:type="dcterms:W3CDTF">2022-10-19T22:00:19Z</dcterms:modified>
</cp:coreProperties>
</file>